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25.01.2015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25.01.2015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0100" y="857232"/>
            <a:ext cx="8143900" cy="1222375"/>
          </a:xfrm>
        </p:spPr>
        <p:txBody>
          <a:bodyPr>
            <a:noAutofit/>
          </a:bodyPr>
          <a:lstStyle/>
          <a:p>
            <a:pPr algn="ctr"/>
            <a:r>
              <a:rPr lang="uk-UA" sz="4400" dirty="0" smtClean="0">
                <a:effectLst/>
                <a:latin typeface="Times New Roman" pitchFamily="18" charset="0"/>
                <a:cs typeface="Times New Roman" pitchFamily="18" charset="0"/>
              </a:rPr>
              <a:t>Чарівний світ музики</a:t>
            </a:r>
            <a:endParaRPr lang="ru-RU" sz="44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7c8b122fd4d73f1344daee5b98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32" y="2571744"/>
            <a:ext cx="5715040" cy="3794787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000364" y="-214338"/>
            <a:ext cx="4357718" cy="1215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" lvl="0">
              <a:spcBef>
                <a:spcPts val="600"/>
              </a:spcBef>
              <a:buClr>
                <a:srgbClr val="3891A7"/>
              </a:buClr>
              <a:buSzPct val="80000"/>
            </a:pPr>
            <a:endParaRPr lang="ru-RU" sz="2400" dirty="0" smtClean="0">
              <a:solidFill>
                <a:srgbClr val="4F271C">
                  <a:shade val="30000"/>
                  <a:satMod val="150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" lvl="0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ru-RU" sz="4400" b="1" dirty="0" err="1" smtClean="0">
                <a:solidFill>
                  <a:srgbClr val="4F271C">
                    <a:shade val="30000"/>
                    <a:satMod val="150000"/>
                  </a:srgbClr>
                </a:solidFill>
                <a:latin typeface="Times New Roman" pitchFamily="18" charset="0"/>
                <a:cs typeface="Times New Roman" pitchFamily="18" charset="0"/>
              </a:rPr>
              <a:t>Лекція-концерт</a:t>
            </a:r>
            <a:endParaRPr lang="ru-RU" sz="4400" b="1" dirty="0" smtClean="0">
              <a:solidFill>
                <a:srgbClr val="4F271C">
                  <a:shade val="30000"/>
                  <a:satMod val="1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8572528" cy="664371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600" b="1" dirty="0" smtClean="0">
                <a:effectLst/>
                <a:latin typeface="Times New Roman" pitchFamily="18" charset="0"/>
                <a:cs typeface="Times New Roman" pitchFamily="18" charset="0"/>
              </a:rPr>
              <a:t>Наші перші кроки</a:t>
            </a:r>
            <a:r>
              <a:rPr lang="uk-UA" sz="36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6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44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4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44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4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44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4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44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4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44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4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44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4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44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4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44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4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44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4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4400" dirty="0" smtClean="0">
                <a:effectLst/>
                <a:latin typeface="Times New Roman" pitchFamily="18" charset="0"/>
                <a:cs typeface="Times New Roman" pitchFamily="18" charset="0"/>
              </a:rPr>
              <a:t>							</a:t>
            </a:r>
            <a:r>
              <a:rPr lang="uk-UA" sz="16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33a6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488" y="1428736"/>
            <a:ext cx="3228975" cy="4305300"/>
          </a:xfrm>
        </p:spPr>
      </p:pic>
      <p:pic>
        <p:nvPicPr>
          <p:cNvPr id="27652" name="Picture 4" descr="http://nota-shop.com/wa-data/public/shop/products/00/87/48700/images/4155/4155.300x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285860"/>
            <a:ext cx="2857500" cy="4086226"/>
          </a:xfrm>
          <a:prstGeom prst="rect">
            <a:avLst/>
          </a:prstGeom>
          <a:noFill/>
        </p:spPr>
      </p:pic>
      <p:pic>
        <p:nvPicPr>
          <p:cNvPr id="27654" name="Picture 6" descr="http://nota-shop.com/wa-data/public/shop/products/11/28/42811/images/8/8.970x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17768" y="1142984"/>
            <a:ext cx="3226232" cy="457203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428728" y="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 smtClean="0">
                <a:effectLst/>
                <a:latin typeface="Times New Roman" pitchFamily="18" charset="0"/>
                <a:cs typeface="Times New Roman" pitchFamily="18" charset="0"/>
              </a:rPr>
              <a:t>Дитяча пісня</a:t>
            </a:r>
            <a:endParaRPr lang="ru-RU" sz="32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 descr="http://file.mobilmusic.ru/85/b0/3e/841285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1000108"/>
            <a:ext cx="5357850" cy="448428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200" b="1" dirty="0" smtClean="0">
                <a:effectLst/>
                <a:latin typeface="Times New Roman" pitchFamily="18" charset="0"/>
                <a:cs typeface="Times New Roman" pitchFamily="18" charset="0"/>
              </a:rPr>
              <a:t>Полька </a:t>
            </a:r>
            <a:r>
              <a:rPr lang="ru-RU" sz="3200" b="1" dirty="0" smtClean="0">
                <a:effectLst/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uk-UA" sz="3200" b="1" dirty="0" smtClean="0">
                <a:effectLst/>
                <a:latin typeface="Times New Roman" pitchFamily="18" charset="0"/>
                <a:cs typeface="Times New Roman" pitchFamily="18" charset="0"/>
              </a:rPr>
              <a:t>Сонечко</a:t>
            </a:r>
            <a:r>
              <a:rPr lang="ru-RU" sz="3200" b="1" dirty="0" smtClean="0">
                <a:effectLst/>
                <a:latin typeface="Times New Roman" pitchFamily="18" charset="0"/>
                <a:cs typeface="Times New Roman" pitchFamily="18" charset="0"/>
              </a:rPr>
              <a:t>»</a:t>
            </a:r>
            <a:endParaRPr lang="ru-RU" sz="32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1aeb42ca9297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357554" y="1357298"/>
            <a:ext cx="3657600" cy="3502152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200" b="1" dirty="0" smtClean="0">
                <a:effectLst/>
                <a:latin typeface="Times New Roman" pitchFamily="18" charset="0"/>
                <a:cs typeface="Times New Roman" pitchFamily="18" charset="0"/>
              </a:rPr>
              <a:t>Історія виникнення скрипки</a:t>
            </a:r>
            <a:endParaRPr lang="ru-RU" sz="32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700" name="Picture 4" descr="http://www.hllab.dp.ua/Store/texts/music/Instrument0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214422"/>
            <a:ext cx="7334502" cy="485299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0"/>
            <a:ext cx="7498080" cy="1000108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 smtClean="0">
                <a:effectLst/>
                <a:latin typeface="Times New Roman" pitchFamily="18" charset="0"/>
                <a:cs typeface="Times New Roman" pitchFamily="18" charset="0"/>
              </a:rPr>
              <a:t>Історія виникнення скрипки</a:t>
            </a:r>
            <a:endParaRPr lang="ru-RU" sz="32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260px-Earliest_viol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786182" y="857232"/>
            <a:ext cx="2377440" cy="4608576"/>
          </a:xfrm>
        </p:spPr>
      </p:pic>
      <p:pic>
        <p:nvPicPr>
          <p:cNvPr id="30722" name="Picture 2" descr="http://www.fiddles.ru/i111/0811/a6/89c9047d395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4929198"/>
            <a:ext cx="6080197" cy="192880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200" b="1" dirty="0" smtClean="0">
                <a:effectLst/>
                <a:latin typeface="Times New Roman" pitchFamily="18" charset="0"/>
                <a:cs typeface="Times New Roman" pitchFamily="18" charset="0"/>
              </a:rPr>
              <a:t>Історія виникнення скрипки</a:t>
            </a:r>
            <a:endParaRPr lang="ru-RU" sz="32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4034" name="Picture 2" descr="http://zhurnal.lib.ru/img/m/muratow_s_w/violin/ferrari_v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68067" y="2571744"/>
            <a:ext cx="4075933" cy="2786082"/>
          </a:xfrm>
          <a:prstGeom prst="rect">
            <a:avLst/>
          </a:prstGeom>
          <a:noFill/>
        </p:spPr>
      </p:pic>
      <p:pic>
        <p:nvPicPr>
          <p:cNvPr id="44036" name="Picture 4" descr="http://zhurnal.lib.ru/img/m/muratow_s_w/violin/ferrari_vc-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1357299"/>
            <a:ext cx="3946949" cy="4857784"/>
          </a:xfrm>
          <a:prstGeom prst="rect">
            <a:avLst/>
          </a:prstGeom>
          <a:noFill/>
        </p:spPr>
      </p:pic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 smtClean="0">
                <a:effectLst/>
                <a:latin typeface="Times New Roman" pitchFamily="18" charset="0"/>
                <a:cs typeface="Times New Roman" pitchFamily="18" charset="0"/>
              </a:rPr>
              <a:t>Історія виникнення скрипки</a:t>
            </a:r>
            <a:endParaRPr lang="ru-RU" sz="32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00100" y="4526280"/>
            <a:ext cx="7000924" cy="466344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Зразок класичної скрипки роботи А.</a:t>
            </a:r>
            <a:r>
              <a:rPr lang="uk-UA" sz="3200" dirty="0" err="1" smtClean="0">
                <a:latin typeface="Times New Roman" pitchFamily="18" charset="0"/>
                <a:cs typeface="Times New Roman" pitchFamily="18" charset="0"/>
              </a:rPr>
              <a:t>Гварнері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7346" name="Picture 2" descr="http://www.itogi.ru/7-days/img/495/ISKUS-skripka-1h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8992" y="928670"/>
            <a:ext cx="2571768" cy="3700837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200" b="1" dirty="0" smtClean="0">
                <a:effectLst/>
                <a:latin typeface="Times New Roman" pitchFamily="18" charset="0"/>
                <a:cs typeface="Times New Roman" pitchFamily="18" charset="0"/>
              </a:rPr>
              <a:t>Ніколо Паганіні</a:t>
            </a:r>
            <a:endParaRPr lang="ru-RU" sz="32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230px-Niccolo_Paganini01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254278" y="1357298"/>
            <a:ext cx="3630762" cy="4214842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200" b="1" dirty="0" err="1" smtClean="0">
                <a:effectLst/>
                <a:latin typeface="Times New Roman" pitchFamily="18" charset="0"/>
                <a:cs typeface="Times New Roman" pitchFamily="18" charset="0"/>
              </a:rPr>
              <a:t>Антоніо</a:t>
            </a:r>
            <a:r>
              <a:rPr lang="uk-UA" sz="3200" b="1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200" b="1" dirty="0" err="1" smtClean="0">
                <a:effectLst/>
                <a:latin typeface="Times New Roman" pitchFamily="18" charset="0"/>
                <a:cs typeface="Times New Roman" pitchFamily="18" charset="0"/>
              </a:rPr>
              <a:t>Вівальді</a:t>
            </a:r>
            <a:endParaRPr lang="ru-RU" sz="32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0" name="Picture 2" descr="http://www.2do2go.ru/uploads/full/20914c0bb8576e978f6b7af90d9420e2_w960_h204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1357298"/>
            <a:ext cx="3857652" cy="4629215"/>
          </a:xfrm>
          <a:prstGeom prst="rect">
            <a:avLst/>
          </a:prstGeom>
          <a:noFill/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714356"/>
            <a:ext cx="7498080" cy="1143000"/>
          </a:xfrm>
        </p:spPr>
        <p:txBody>
          <a:bodyPr>
            <a:noAutofit/>
          </a:bodyPr>
          <a:lstStyle/>
          <a:p>
            <a:r>
              <a:rPr lang="uk-UA" sz="3200" dirty="0" smtClean="0">
                <a:effectLst/>
                <a:latin typeface="Times New Roman" pitchFamily="18" charset="0"/>
                <a:cs typeface="Times New Roman" pitchFamily="18" charset="0"/>
              </a:rPr>
              <a:t>Музика, подібно дощу, крапля за краплею просочується в серце і оживляє його. 		</a:t>
            </a:r>
            <a:br>
              <a:rPr lang="uk-UA" sz="32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3200" dirty="0" smtClean="0">
                <a:effectLst/>
                <a:latin typeface="Times New Roman" pitchFamily="18" charset="0"/>
                <a:cs typeface="Times New Roman" pitchFamily="18" charset="0"/>
              </a:rPr>
              <a:t>				Ромен Ролан</a:t>
            </a:r>
            <a:endParaRPr lang="ru-RU" sz="32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0418" name="Picture 2" descr="http://gigart.ru/uploads/posts/2009-11/1258501872_301-main-view.jpg"/>
          <p:cNvPicPr>
            <a:picLocks noChangeAspect="1" noChangeArrowheads="1"/>
          </p:cNvPicPr>
          <p:nvPr/>
        </p:nvPicPr>
        <p:blipFill>
          <a:blip r:embed="rId2"/>
          <a:srcRect t="4111" b="5479"/>
          <a:stretch>
            <a:fillRect/>
          </a:stretch>
        </p:blipFill>
        <p:spPr bwMode="auto">
          <a:xfrm>
            <a:off x="0" y="2143116"/>
            <a:ext cx="4940991" cy="471488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3200" b="1" dirty="0" smtClean="0">
                <a:effectLst/>
                <a:latin typeface="Times New Roman" pitchFamily="18" charset="0"/>
                <a:cs typeface="Times New Roman" pitchFamily="18" charset="0"/>
              </a:rPr>
              <a:t>Є. Дога </a:t>
            </a:r>
            <a:r>
              <a:rPr lang="ru-RU" sz="3200" b="1" dirty="0" smtClean="0">
                <a:effectLst/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uk-UA" sz="3200" b="1" dirty="0" smtClean="0">
                <a:effectLst/>
                <a:latin typeface="Times New Roman" pitchFamily="18" charset="0"/>
                <a:cs typeface="Times New Roman" pitchFamily="18" charset="0"/>
              </a:rPr>
              <a:t>Вальс</a:t>
            </a:r>
            <a:r>
              <a:rPr lang="ru-RU" sz="3200" b="1" dirty="0" smtClean="0">
                <a:effectLst/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uk-UA" sz="3200" b="1" dirty="0" smtClean="0">
                <a:effectLst/>
                <a:latin typeface="Times New Roman" pitchFamily="18" charset="0"/>
                <a:cs typeface="Times New Roman" pitchFamily="18" charset="0"/>
              </a:rPr>
              <a:t>з кінофільму </a:t>
            </a:r>
            <a:br>
              <a:rPr lang="uk-UA" sz="32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effectLst/>
              </a:rPr>
              <a:t>«</a:t>
            </a:r>
            <a:r>
              <a:rPr lang="uk-UA" sz="3200" b="1" dirty="0" err="1" smtClean="0">
                <a:effectLst/>
                <a:latin typeface="Times New Roman" pitchFamily="18" charset="0"/>
                <a:cs typeface="Times New Roman" pitchFamily="18" charset="0"/>
              </a:rPr>
              <a:t>Мой</a:t>
            </a:r>
            <a:r>
              <a:rPr lang="uk-UA" sz="3200" b="1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200" b="1" dirty="0" err="1" smtClean="0">
                <a:effectLst/>
                <a:latin typeface="Times New Roman" pitchFamily="18" charset="0"/>
                <a:cs typeface="Times New Roman" pitchFamily="18" charset="0"/>
              </a:rPr>
              <a:t>ласков</a:t>
            </a:r>
            <a:r>
              <a:rPr lang="ru-RU" sz="3200" b="1" dirty="0" err="1" smtClean="0">
                <a:effectLst/>
                <a:latin typeface="Times New Roman" pitchFamily="18" charset="0"/>
                <a:cs typeface="Times New Roman" pitchFamily="18" charset="0"/>
              </a:rPr>
              <a:t>ы</a:t>
            </a:r>
            <a:r>
              <a:rPr lang="uk-UA" sz="3200" b="1" dirty="0" smtClean="0">
                <a:effectLst/>
                <a:latin typeface="Times New Roman" pitchFamily="18" charset="0"/>
                <a:cs typeface="Times New Roman" pitchFamily="18" charset="0"/>
              </a:rPr>
              <a:t>й и </a:t>
            </a:r>
            <a:r>
              <a:rPr lang="uk-UA" sz="3200" b="1" dirty="0" err="1" smtClean="0">
                <a:effectLst/>
                <a:latin typeface="Times New Roman" pitchFamily="18" charset="0"/>
                <a:cs typeface="Times New Roman" pitchFamily="18" charset="0"/>
              </a:rPr>
              <a:t>нежный</a:t>
            </a:r>
            <a:r>
              <a:rPr lang="uk-UA" sz="3200" b="1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200" b="1" dirty="0" err="1" smtClean="0">
                <a:effectLst/>
                <a:latin typeface="Times New Roman" pitchFamily="18" charset="0"/>
                <a:cs typeface="Times New Roman" pitchFamily="18" charset="0"/>
              </a:rPr>
              <a:t>зверь</a:t>
            </a:r>
            <a:r>
              <a:rPr lang="ru-RU" sz="3200" b="1" dirty="0" smtClean="0">
                <a:effectLst/>
              </a:rPr>
              <a:t>»</a:t>
            </a:r>
            <a:r>
              <a:rPr lang="uk-UA" sz="3200" b="1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42" name="Picture 2" descr="http://upload.wikimedia.org/wikipedia/ru/archive/d/d2/20090516214327%211978_moy_laskovy_i_nezhny_zv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4678" y="1428736"/>
            <a:ext cx="3314702" cy="517010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274320"/>
            <a:ext cx="8358214" cy="1143000"/>
          </a:xfrm>
        </p:spPr>
        <p:txBody>
          <a:bodyPr>
            <a:noAutofit/>
          </a:bodyPr>
          <a:lstStyle/>
          <a:p>
            <a:pPr algn="ctr"/>
            <a:r>
              <a:rPr lang="uk-UA" sz="3200" b="1" dirty="0" smtClean="0">
                <a:effectLst/>
                <a:latin typeface="Times New Roman" pitchFamily="18" charset="0"/>
                <a:cs typeface="Times New Roman" pitchFamily="18" charset="0"/>
              </a:rPr>
              <a:t>М. </a:t>
            </a:r>
            <a:r>
              <a:rPr lang="uk-UA" sz="3200" b="1" dirty="0" err="1" smtClean="0">
                <a:effectLst/>
                <a:latin typeface="Times New Roman" pitchFamily="18" charset="0"/>
                <a:cs typeface="Times New Roman" pitchFamily="18" charset="0"/>
              </a:rPr>
              <a:t>Жарр</a:t>
            </a:r>
            <a:r>
              <a:rPr lang="uk-UA" sz="3200" b="1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/>
              <a:t>«</a:t>
            </a:r>
            <a:r>
              <a:rPr lang="uk-UA" sz="3200" b="1" dirty="0" smtClean="0">
                <a:effectLst/>
                <a:latin typeface="Times New Roman" pitchFamily="18" charset="0"/>
                <a:cs typeface="Times New Roman" pitchFamily="18" charset="0"/>
              </a:rPr>
              <a:t>Вальс</a:t>
            </a:r>
            <a:r>
              <a:rPr lang="ru-RU" sz="3200" b="1" dirty="0" smtClean="0"/>
              <a:t>»</a:t>
            </a:r>
            <a:r>
              <a:rPr lang="uk-UA" sz="3200" b="1" dirty="0" smtClean="0">
                <a:effectLst/>
                <a:latin typeface="Times New Roman" pitchFamily="18" charset="0"/>
                <a:cs typeface="Times New Roman" pitchFamily="18" charset="0"/>
              </a:rPr>
              <a:t> з кінофільму</a:t>
            </a:r>
            <a:br>
              <a:rPr lang="uk-UA" sz="32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3200" b="1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/>
              <a:t>«</a:t>
            </a:r>
            <a:r>
              <a:rPr lang="uk-UA" sz="3200" b="1" dirty="0" smtClean="0">
                <a:effectLst/>
                <a:latin typeface="Times New Roman" pitchFamily="18" charset="0"/>
                <a:cs typeface="Times New Roman" pitchFamily="18" charset="0"/>
              </a:rPr>
              <a:t>Доктор </a:t>
            </a:r>
            <a:r>
              <a:rPr lang="uk-UA" sz="3200" b="1" dirty="0" err="1" smtClean="0">
                <a:effectLst/>
                <a:latin typeface="Times New Roman" pitchFamily="18" charset="0"/>
                <a:cs typeface="Times New Roman" pitchFamily="18" charset="0"/>
              </a:rPr>
              <a:t>Живаго</a:t>
            </a:r>
            <a:r>
              <a:rPr lang="ru-RU" sz="3200" b="1" dirty="0" smtClean="0"/>
              <a:t>»</a:t>
            </a:r>
            <a:endParaRPr lang="ru-RU" sz="32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94833198_59267197_1274353757_17fb8da62d1d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43108" y="1643050"/>
            <a:ext cx="5601554" cy="3929090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dirty="0" smtClean="0">
                <a:effectLst/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b="1" dirty="0" err="1" smtClean="0">
                <a:effectLst/>
                <a:latin typeface="Times New Roman" pitchFamily="18" charset="0"/>
                <a:cs typeface="Times New Roman" pitchFamily="18" charset="0"/>
              </a:rPr>
              <a:t>Весільна</a:t>
            </a:r>
            <a:r>
              <a:rPr lang="ru-RU" sz="3200" b="1" dirty="0" smtClean="0">
                <a:effectLst/>
                <a:latin typeface="Times New Roman" pitchFamily="18" charset="0"/>
                <a:cs typeface="Times New Roman" pitchFamily="18" charset="0"/>
              </a:rPr>
              <a:t> полька»</a:t>
            </a:r>
            <a:br>
              <a:rPr lang="ru-RU" sz="32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effectLst/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b="1" dirty="0" err="1" smtClean="0">
                <a:effectLst/>
                <a:latin typeface="Times New Roman" pitchFamily="18" charset="0"/>
                <a:cs typeface="Times New Roman" pitchFamily="18" charset="0"/>
              </a:rPr>
              <a:t>Український</a:t>
            </a:r>
            <a:r>
              <a:rPr lang="ru-RU" sz="3200" b="1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effectLst/>
                <a:latin typeface="Times New Roman" pitchFamily="18" charset="0"/>
                <a:cs typeface="Times New Roman" pitchFamily="18" charset="0"/>
              </a:rPr>
              <a:t>танок</a:t>
            </a:r>
            <a:r>
              <a:rPr lang="ru-RU" sz="3200" b="1" dirty="0" smtClean="0">
                <a:effectLst/>
                <a:latin typeface="Times New Roman" pitchFamily="18" charset="0"/>
                <a:cs typeface="Times New Roman" pitchFamily="18" charset="0"/>
              </a:rPr>
              <a:t>»</a:t>
            </a:r>
            <a:endParaRPr lang="ru-RU" sz="32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73702715_trostmuziki_kuriymaksymiv_natalya_1302178404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500298" y="1500174"/>
            <a:ext cx="5572164" cy="4429156"/>
          </a:xfr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3200" b="1" dirty="0" smtClean="0">
                <a:effectLst/>
                <a:latin typeface="Times New Roman" pitchFamily="18" charset="0"/>
                <a:cs typeface="Times New Roman" pitchFamily="18" charset="0"/>
              </a:rPr>
              <a:t>Українська народна пісня</a:t>
            </a:r>
            <a:br>
              <a:rPr lang="uk-UA" sz="32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3200" b="1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/>
              <a:t>«</a:t>
            </a:r>
            <a:r>
              <a:rPr lang="uk-UA" sz="3200" b="1" dirty="0" err="1" smtClean="0">
                <a:effectLst/>
                <a:latin typeface="Times New Roman" pitchFamily="18" charset="0"/>
                <a:cs typeface="Times New Roman" pitchFamily="18" charset="0"/>
              </a:rPr>
              <a:t>Женчичок-бренчичок</a:t>
            </a:r>
            <a:r>
              <a:rPr lang="ru-RU" sz="3200" b="1" dirty="0" smtClean="0"/>
              <a:t>»</a:t>
            </a:r>
            <a:endParaRPr lang="ru-RU" sz="32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5538" name="Picture 2" descr="http://tradycija.com.ua/wp-content/uploads/2013/05/%D0%92%D0%B5%D1%81%D0%BD%D1%8F%D0%BD%D0%B8%D0%B9-%D1%86%D0%B8%D0%BA%D0%BB-%D1%81%D0%B2%D1%8F%D1%8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1643050"/>
            <a:ext cx="6517795" cy="4214842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357166"/>
            <a:ext cx="7498080" cy="1143000"/>
          </a:xfrm>
        </p:spPr>
        <p:txBody>
          <a:bodyPr>
            <a:noAutofit/>
          </a:bodyPr>
          <a:lstStyle/>
          <a:p>
            <a:pPr algn="ctr"/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Дякую за увагу!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6562" name="Picture 2" descr="http://img1.liveinternet.ru/images/attach/c/3/74/972/74972075_skripk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1571612"/>
            <a:ext cx="5500726" cy="440058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285</TotalTime>
  <Words>76</Words>
  <PresentationFormat>Экран (4:3)</PresentationFormat>
  <Paragraphs>19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Солнцестояние</vt:lpstr>
      <vt:lpstr>Чарівний світ музики</vt:lpstr>
      <vt:lpstr>Наші перші кроки                 . </vt:lpstr>
      <vt:lpstr>Дитяча пісня</vt:lpstr>
      <vt:lpstr>Полька «Сонечко»</vt:lpstr>
      <vt:lpstr>Історія виникнення скрипки</vt:lpstr>
      <vt:lpstr>Історія виникнення скрипки</vt:lpstr>
      <vt:lpstr>Історія виникнення скрипки</vt:lpstr>
      <vt:lpstr>Історія виникнення скрипки</vt:lpstr>
      <vt:lpstr>Ніколо Паганіні</vt:lpstr>
      <vt:lpstr>Антоніо Вівальді</vt:lpstr>
      <vt:lpstr>Музика, подібно дощу, крапля за краплею просочується в серце і оживляє його.        Ромен Ролан</vt:lpstr>
      <vt:lpstr>Є. Дога «Вальс» з кінофільму  «Мой ласковый и нежный зверь» </vt:lpstr>
      <vt:lpstr>М. Жарр «Вальс» з кінофільму  «Доктор Живаго»</vt:lpstr>
      <vt:lpstr>«Весільна полька» «Український танок»</vt:lpstr>
      <vt:lpstr>Українська народна пісня  «Женчичок-бренчичок»</vt:lpstr>
      <vt:lpstr>Дякую за увагу!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Скрипка-королева музичних інструметів</dc:title>
  <dc:creator>Наташа</dc:creator>
  <cp:lastModifiedBy>Наташа</cp:lastModifiedBy>
  <cp:revision>35</cp:revision>
  <dcterms:created xsi:type="dcterms:W3CDTF">2014-12-21T12:48:08Z</dcterms:created>
  <dcterms:modified xsi:type="dcterms:W3CDTF">2015-01-25T18:32:42Z</dcterms:modified>
</cp:coreProperties>
</file>